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0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4" r:id="rId12"/>
    <p:sldId id="265" r:id="rId13"/>
    <p:sldId id="266" r:id="rId14"/>
    <p:sldId id="267" r:id="rId15"/>
    <p:sldId id="268" r:id="rId16"/>
    <p:sldId id="306" r:id="rId17"/>
    <p:sldId id="301" r:id="rId18"/>
    <p:sldId id="302" r:id="rId19"/>
    <p:sldId id="303" r:id="rId20"/>
    <p:sldId id="272" r:id="rId21"/>
    <p:sldId id="275" r:id="rId22"/>
    <p:sldId id="277" r:id="rId23"/>
    <p:sldId id="278" r:id="rId24"/>
    <p:sldId id="279" r:id="rId25"/>
    <p:sldId id="280" r:id="rId26"/>
    <p:sldId id="282" r:id="rId27"/>
    <p:sldId id="284" r:id="rId28"/>
    <p:sldId id="28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91" autoAdjust="0"/>
  </p:normalViewPr>
  <p:slideViewPr>
    <p:cSldViewPr snapToGrid="0" snapToObjects="1">
      <p:cViewPr varScale="1">
        <p:scale>
          <a:sx n="64" d="100"/>
          <a:sy n="64" d="100"/>
        </p:scale>
        <p:origin x="200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1D0A6-F376-4B73-839D-71E58DE4A36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944D0-9A48-4DE0-B4BD-0918AB067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32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installer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66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sqlalchemy</a:t>
            </a:r>
            <a:r>
              <a:rPr lang="en-US" dirty="0"/>
              <a:t> import </a:t>
            </a:r>
            <a:r>
              <a:rPr lang="en-US" dirty="0" err="1"/>
              <a:t>create_engine</a:t>
            </a:r>
            <a:r>
              <a:rPr lang="en-US" dirty="0"/>
              <a:t>, Column, Integer, String</a:t>
            </a:r>
          </a:p>
          <a:p>
            <a:r>
              <a:rPr lang="en-US" dirty="0"/>
              <a:t>from </a:t>
            </a:r>
            <a:r>
              <a:rPr lang="en-US" dirty="0" err="1"/>
              <a:t>sqlalchemy.orm</a:t>
            </a:r>
            <a:r>
              <a:rPr lang="en-US" dirty="0"/>
              <a:t> import </a:t>
            </a:r>
            <a:r>
              <a:rPr lang="en-US" dirty="0" err="1"/>
              <a:t>declarative_base</a:t>
            </a:r>
            <a:r>
              <a:rPr lang="en-US" dirty="0"/>
              <a:t>, </a:t>
            </a:r>
            <a:r>
              <a:rPr lang="en-US" dirty="0" err="1"/>
              <a:t>sessionmaker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Connect to the database</a:t>
            </a:r>
          </a:p>
          <a:p>
            <a:r>
              <a:rPr lang="en-US" dirty="0"/>
              <a:t>engine = </a:t>
            </a:r>
            <a:r>
              <a:rPr lang="en-US" dirty="0" err="1"/>
              <a:t>create_engine</a:t>
            </a:r>
            <a:r>
              <a:rPr lang="en-US" dirty="0"/>
              <a:t>("</a:t>
            </a:r>
            <a:r>
              <a:rPr lang="en-US" dirty="0" err="1"/>
              <a:t>sqlite</a:t>
            </a:r>
            <a:r>
              <a:rPr lang="en-US" dirty="0"/>
              <a:t>:///</a:t>
            </a:r>
            <a:r>
              <a:rPr lang="en-US" dirty="0" err="1"/>
              <a:t>example.db</a:t>
            </a:r>
            <a:r>
              <a:rPr lang="en-US" dirty="0"/>
              <a:t>")  # or PostgreSQL/MySQL connection string</a:t>
            </a:r>
          </a:p>
          <a:p>
            <a:endParaRPr lang="en-US" dirty="0"/>
          </a:p>
          <a:p>
            <a:r>
              <a:rPr lang="en-US" dirty="0"/>
              <a:t># Define the base class for models</a:t>
            </a:r>
          </a:p>
          <a:p>
            <a:r>
              <a:rPr lang="en-US" dirty="0"/>
              <a:t>Base = </a:t>
            </a:r>
            <a:r>
              <a:rPr lang="en-US" dirty="0" err="1"/>
              <a:t>declarative_base</a:t>
            </a:r>
            <a:r>
              <a:rPr lang="en-US" dirty="0"/>
              <a:t>()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When using </a:t>
            </a:r>
            <a:r>
              <a:rPr lang="en-US" dirty="0" err="1"/>
              <a:t>SQLAlchemy's</a:t>
            </a:r>
            <a:r>
              <a:rPr lang="en-US" dirty="0"/>
              <a:t> ORM, we describe database tables as </a:t>
            </a:r>
            <a:r>
              <a:rPr lang="en-US" b="1" dirty="0"/>
              <a:t>Python classes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But those classes need to come from </a:t>
            </a:r>
            <a:r>
              <a:rPr lang="en-US" b="1" dirty="0"/>
              <a:t>somewhere special</a:t>
            </a:r>
            <a:r>
              <a:rPr lang="en-US" dirty="0"/>
              <a:t> so </a:t>
            </a:r>
            <a:r>
              <a:rPr lang="en-US" dirty="0" err="1"/>
              <a:t>SQLAlchemy</a:t>
            </a:r>
            <a:r>
              <a:rPr lang="en-US" dirty="0"/>
              <a:t> knows: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“Hey, this is a table.”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“These are the columns.”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“This is how to create the table in the database.”</a:t>
            </a:r>
          </a:p>
          <a:p>
            <a:pPr>
              <a:buNone/>
            </a:pPr>
            <a:r>
              <a:rPr lang="en-US" dirty="0"/>
              <a:t>That’s what Base does. It's like a </a:t>
            </a:r>
            <a:r>
              <a:rPr lang="en-US" b="1" dirty="0"/>
              <a:t>label</a:t>
            </a:r>
            <a:r>
              <a:rPr lang="en-US" dirty="0"/>
              <a:t> that tells </a:t>
            </a:r>
            <a:r>
              <a:rPr lang="en-US" dirty="0" err="1"/>
              <a:t>SQLAlchemy</a:t>
            </a:r>
            <a:r>
              <a:rPr lang="en-US" dirty="0"/>
              <a:t>:</a:t>
            </a:r>
          </a:p>
          <a:p>
            <a:r>
              <a:rPr lang="en-US" dirty="0"/>
              <a:t>“Everything built from this is a real database table.”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Create a session</a:t>
            </a:r>
          </a:p>
          <a:p>
            <a:r>
              <a:rPr lang="en-US" dirty="0"/>
              <a:t>Session = </a:t>
            </a:r>
            <a:r>
              <a:rPr lang="en-US" dirty="0" err="1"/>
              <a:t>sessionmaker</a:t>
            </a:r>
            <a:r>
              <a:rPr lang="en-US" dirty="0"/>
              <a:t>(bind=engine)</a:t>
            </a:r>
          </a:p>
          <a:p>
            <a:r>
              <a:rPr lang="en-US" dirty="0"/>
              <a:t>session = Session()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sqlalchemy</a:t>
            </a:r>
            <a:r>
              <a:rPr lang="en-US" dirty="0"/>
              <a:t> import Column, Integer, String, </a:t>
            </a:r>
            <a:r>
              <a:rPr lang="en-US" dirty="0" err="1"/>
              <a:t>create_engine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sqlalchemy.orm</a:t>
            </a:r>
            <a:r>
              <a:rPr lang="en-US" dirty="0"/>
              <a:t> import </a:t>
            </a:r>
            <a:r>
              <a:rPr lang="en-US" dirty="0" err="1"/>
              <a:t>declarative_base</a:t>
            </a:r>
            <a:r>
              <a:rPr lang="en-US" dirty="0"/>
              <a:t>, </a:t>
            </a:r>
            <a:r>
              <a:rPr lang="en-US" dirty="0" err="1"/>
              <a:t>sessionmaker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Base = </a:t>
            </a:r>
            <a:r>
              <a:rPr lang="en-US" dirty="0" err="1"/>
              <a:t>declarative_base</a:t>
            </a:r>
            <a:r>
              <a:rPr lang="en-US" dirty="0"/>
              <a:t>()  # 👈 This sets up the base class</a:t>
            </a:r>
          </a:p>
          <a:p>
            <a:endParaRPr lang="en-US" dirty="0"/>
          </a:p>
          <a:p>
            <a:r>
              <a:rPr lang="en-US" dirty="0"/>
              <a:t>class User(Base):           # 👈 All ORM tables inherit from it</a:t>
            </a:r>
          </a:p>
          <a:p>
            <a:r>
              <a:rPr lang="en-US" dirty="0"/>
              <a:t>    __</a:t>
            </a:r>
            <a:r>
              <a:rPr lang="en-US" dirty="0" err="1"/>
              <a:t>tablename</a:t>
            </a:r>
            <a:r>
              <a:rPr lang="en-US" dirty="0"/>
              <a:t>__ = 'users'</a:t>
            </a:r>
          </a:p>
          <a:p>
            <a:r>
              <a:rPr lang="en-US" dirty="0"/>
              <a:t>    id = Column(Integer, </a:t>
            </a:r>
            <a:r>
              <a:rPr lang="en-US" dirty="0" err="1"/>
              <a:t>primary_key</a:t>
            </a:r>
            <a:r>
              <a:rPr lang="en-US" dirty="0"/>
              <a:t>=True)</a:t>
            </a:r>
          </a:p>
          <a:p>
            <a:r>
              <a:rPr lang="en-US" dirty="0"/>
              <a:t>    name = Column(String)</a:t>
            </a:r>
          </a:p>
          <a:p>
            <a:endParaRPr lang="en-US" dirty="0"/>
          </a:p>
          <a:p>
            <a:r>
              <a:rPr lang="en-US" dirty="0"/>
              <a:t># Create the database engine</a:t>
            </a:r>
          </a:p>
          <a:p>
            <a:r>
              <a:rPr lang="en-US" dirty="0"/>
              <a:t>engine = </a:t>
            </a:r>
            <a:r>
              <a:rPr lang="en-US" dirty="0" err="1"/>
              <a:t>create_engine</a:t>
            </a:r>
            <a:r>
              <a:rPr lang="en-US" dirty="0"/>
              <a:t>("</a:t>
            </a:r>
            <a:r>
              <a:rPr lang="en-US" dirty="0" err="1"/>
              <a:t>sqlite</a:t>
            </a:r>
            <a:r>
              <a:rPr lang="en-US" dirty="0"/>
              <a:t>:///</a:t>
            </a:r>
            <a:r>
              <a:rPr lang="en-US" dirty="0" err="1"/>
              <a:t>example.db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Create the actual table in the database</a:t>
            </a:r>
          </a:p>
          <a:p>
            <a:r>
              <a:rPr lang="en-US" dirty="0" err="1"/>
              <a:t>Base.metadata.create_all</a:t>
            </a:r>
            <a:r>
              <a:rPr lang="en-US" dirty="0"/>
              <a:t>(engine)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78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Core</a:t>
            </a:r>
            <a:r>
              <a:rPr lang="en-US" dirty="0"/>
              <a:t> when you want </a:t>
            </a:r>
            <a:r>
              <a:rPr lang="en-US" b="1" dirty="0"/>
              <a:t>explicit SQL control</a:t>
            </a:r>
            <a:r>
              <a:rPr lang="en-US" dirty="0"/>
              <a:t> or are working with dynamic schemas.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ORM</a:t>
            </a:r>
            <a:r>
              <a:rPr lang="en-US" dirty="0"/>
              <a:t> when you prefer </a:t>
            </a:r>
            <a:r>
              <a:rPr lang="en-US" b="1" dirty="0"/>
              <a:t>object-oriented access</a:t>
            </a:r>
            <a:r>
              <a:rPr lang="en-US" dirty="0"/>
              <a:t> and class definitions.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 even </a:t>
            </a:r>
            <a:r>
              <a:rPr lang="en-US" b="1" dirty="0"/>
              <a:t>combine Core + ORM</a:t>
            </a:r>
            <a:r>
              <a:rPr lang="en-US" dirty="0"/>
              <a:t> in advanced projects (e.g., raw queries inside ORM).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sqlalchemy</a:t>
            </a:r>
            <a:r>
              <a:rPr lang="en-US" dirty="0"/>
              <a:t> import Table, Column, Integer, String, </a:t>
            </a:r>
            <a:r>
              <a:rPr lang="en-US" dirty="0" err="1"/>
              <a:t>MetaData</a:t>
            </a:r>
            <a:r>
              <a:rPr lang="en-US" dirty="0"/>
              <a:t>, </a:t>
            </a:r>
            <a:r>
              <a:rPr lang="en-US" dirty="0" err="1"/>
              <a:t>create_engine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engine = </a:t>
            </a:r>
            <a:r>
              <a:rPr lang="en-US" dirty="0" err="1"/>
              <a:t>create_engine</a:t>
            </a:r>
            <a:r>
              <a:rPr lang="en-US" dirty="0"/>
              <a:t>('</a:t>
            </a:r>
            <a:r>
              <a:rPr lang="en-US" dirty="0" err="1"/>
              <a:t>sqlite</a:t>
            </a:r>
            <a:r>
              <a:rPr lang="en-US" dirty="0"/>
              <a:t>:///</a:t>
            </a:r>
            <a:r>
              <a:rPr lang="en-US" dirty="0" err="1"/>
              <a:t>example.db</a:t>
            </a:r>
            <a:r>
              <a:rPr lang="en-US" dirty="0"/>
              <a:t>')</a:t>
            </a:r>
          </a:p>
          <a:p>
            <a:r>
              <a:rPr lang="en-US" dirty="0"/>
              <a:t>metadata = </a:t>
            </a:r>
            <a:r>
              <a:rPr lang="en-US" dirty="0" err="1"/>
              <a:t>MetaData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users = Table(</a:t>
            </a:r>
          </a:p>
          <a:p>
            <a:r>
              <a:rPr lang="en-US" dirty="0"/>
              <a:t>    'users', metadata,</a:t>
            </a:r>
          </a:p>
          <a:p>
            <a:r>
              <a:rPr lang="en-US" dirty="0"/>
              <a:t>    Column('id', Integer, </a:t>
            </a:r>
            <a:r>
              <a:rPr lang="en-US" dirty="0" err="1"/>
              <a:t>primary_key</a:t>
            </a:r>
            <a:r>
              <a:rPr lang="en-US" dirty="0"/>
              <a:t>=True),</a:t>
            </a:r>
          </a:p>
          <a:p>
            <a:r>
              <a:rPr lang="en-US" dirty="0"/>
              <a:t>    Column('name', String),</a:t>
            </a:r>
          </a:p>
          <a:p>
            <a:r>
              <a:rPr lang="en-US" dirty="0"/>
              <a:t>    Column('email', String)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Create the table in the database</a:t>
            </a:r>
          </a:p>
          <a:p>
            <a:r>
              <a:rPr lang="en-US" dirty="0" err="1"/>
              <a:t>metadata.create_all</a:t>
            </a:r>
            <a:r>
              <a:rPr lang="en-US" dirty="0"/>
              <a:t>(engine)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sqlalchemy</a:t>
            </a:r>
            <a:r>
              <a:rPr lang="en-US" dirty="0"/>
              <a:t> import Column, Integer, String, </a:t>
            </a:r>
            <a:r>
              <a:rPr lang="en-US" dirty="0" err="1"/>
              <a:t>create_engine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sqlalchemy.orm</a:t>
            </a:r>
            <a:r>
              <a:rPr lang="en-US" dirty="0"/>
              <a:t> import </a:t>
            </a:r>
            <a:r>
              <a:rPr lang="en-US" dirty="0" err="1"/>
              <a:t>declarative_base</a:t>
            </a:r>
            <a:r>
              <a:rPr lang="en-US" dirty="0"/>
              <a:t>, </a:t>
            </a:r>
            <a:r>
              <a:rPr lang="en-US" dirty="0" err="1"/>
              <a:t>sessionmaker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Base = </a:t>
            </a:r>
            <a:r>
              <a:rPr lang="en-US" dirty="0" err="1"/>
              <a:t>declarative_base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class User(Base):</a:t>
            </a:r>
          </a:p>
          <a:p>
            <a:r>
              <a:rPr lang="en-US" dirty="0"/>
              <a:t>    __</a:t>
            </a:r>
            <a:r>
              <a:rPr lang="en-US" dirty="0" err="1"/>
              <a:t>tablename</a:t>
            </a:r>
            <a:r>
              <a:rPr lang="en-US" dirty="0"/>
              <a:t>__ = 'users'  # Table name in the DB</a:t>
            </a:r>
          </a:p>
          <a:p>
            <a:endParaRPr lang="en-US" dirty="0"/>
          </a:p>
          <a:p>
            <a:r>
              <a:rPr lang="en-US" dirty="0"/>
              <a:t>    id = Column(Integer, </a:t>
            </a:r>
            <a:r>
              <a:rPr lang="en-US" dirty="0" err="1"/>
              <a:t>primary_key</a:t>
            </a:r>
            <a:r>
              <a:rPr lang="en-US" dirty="0"/>
              <a:t>=True)</a:t>
            </a:r>
          </a:p>
          <a:p>
            <a:r>
              <a:rPr lang="en-US" dirty="0"/>
              <a:t>    name = Column(String)</a:t>
            </a:r>
          </a:p>
          <a:p>
            <a:r>
              <a:rPr lang="en-US" dirty="0"/>
              <a:t>    email = Column(String)</a:t>
            </a:r>
          </a:p>
          <a:p>
            <a:endParaRPr lang="en-US" dirty="0"/>
          </a:p>
          <a:p>
            <a:r>
              <a:rPr lang="en-US" dirty="0"/>
              <a:t># Create engine and table</a:t>
            </a:r>
          </a:p>
          <a:p>
            <a:r>
              <a:rPr lang="en-US" dirty="0"/>
              <a:t>engine = </a:t>
            </a:r>
            <a:r>
              <a:rPr lang="en-US" dirty="0" err="1"/>
              <a:t>create_engine</a:t>
            </a:r>
            <a:r>
              <a:rPr lang="en-US" dirty="0"/>
              <a:t>('</a:t>
            </a:r>
            <a:r>
              <a:rPr lang="en-US" dirty="0" err="1"/>
              <a:t>sqlite</a:t>
            </a:r>
            <a:r>
              <a:rPr lang="en-US" dirty="0"/>
              <a:t>:///</a:t>
            </a:r>
            <a:r>
              <a:rPr lang="en-US" dirty="0" err="1"/>
              <a:t>example.db</a:t>
            </a:r>
            <a:r>
              <a:rPr lang="en-US" dirty="0"/>
              <a:t>')</a:t>
            </a:r>
          </a:p>
          <a:p>
            <a:r>
              <a:rPr lang="en-US" dirty="0" err="1"/>
              <a:t>Base.metadata.create_all</a:t>
            </a:r>
            <a:r>
              <a:rPr lang="en-US" dirty="0"/>
              <a:t>(engine)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25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This decision flowchart helps you choose between using a </a:t>
            </a:r>
            <a:r>
              <a:rPr lang="en-US" b="1" dirty="0"/>
              <a:t>direct database connector</a:t>
            </a:r>
            <a:r>
              <a:rPr lang="en-US" dirty="0"/>
              <a:t> (like psycopg2, sqlite3, </a:t>
            </a:r>
            <a:r>
              <a:rPr lang="en-US" dirty="0" err="1"/>
              <a:t>pyodbc</a:t>
            </a:r>
            <a:r>
              <a:rPr lang="en-US" dirty="0"/>
              <a:t>) and </a:t>
            </a:r>
            <a:r>
              <a:rPr lang="en-US" b="1" dirty="0" err="1"/>
              <a:t>SQLAlchemy</a:t>
            </a:r>
            <a:r>
              <a:rPr lang="en-US" dirty="0"/>
              <a:t> (Core or ORM) in Python based on your coding style and project needs. If you are </a:t>
            </a:r>
            <a:r>
              <a:rPr lang="en-US" b="1" dirty="0"/>
              <a:t>SQL-oriented</a:t>
            </a:r>
            <a:r>
              <a:rPr lang="en-US" dirty="0"/>
              <a:t> and prefer writing raw SQL directly, direct connectors may be more suitable. If working with ORM objects doesn’t add value for your case, lightweight direct connectors offer </a:t>
            </a:r>
            <a:r>
              <a:rPr lang="en-US" b="1" dirty="0"/>
              <a:t>fast and minimal-overhead solutions</a:t>
            </a:r>
            <a:r>
              <a:rPr lang="en-US" dirty="0"/>
              <a:t>—ideal for single-database use cases, stored procedures, and precise control. These are labeled in the chart as </a:t>
            </a:r>
            <a:r>
              <a:rPr lang="en-US" b="1" dirty="0"/>
              <a:t>FAST</a:t>
            </a:r>
            <a:r>
              <a:rPr lang="en-US" dirty="0"/>
              <a:t>, </a:t>
            </a:r>
            <a:r>
              <a:rPr lang="en-US" b="1" dirty="0"/>
              <a:t>FEXT</a:t>
            </a:r>
            <a:r>
              <a:rPr lang="en-US" dirty="0"/>
              <a:t>, and </a:t>
            </a:r>
            <a:r>
              <a:rPr lang="en-US" b="1" dirty="0"/>
              <a:t>EFFECTIVE</a:t>
            </a:r>
            <a:r>
              <a:rPr lang="en-US" dirty="0"/>
              <a:t>, emphasizing their speed and control in focused tasks.</a:t>
            </a:r>
          </a:p>
          <a:p>
            <a:pPr>
              <a:buNone/>
            </a:pPr>
            <a:r>
              <a:rPr lang="en-US" dirty="0"/>
              <a:t>On the other hand, if you are </a:t>
            </a:r>
            <a:r>
              <a:rPr lang="en-US" b="1" dirty="0"/>
              <a:t>Python-oriented</a:t>
            </a:r>
            <a:r>
              <a:rPr lang="en-US" dirty="0"/>
              <a:t>, or your app is </a:t>
            </a:r>
            <a:r>
              <a:rPr lang="en-US" b="1" dirty="0"/>
              <a:t>complex, long-term, or needs cross-database compatibility</a:t>
            </a:r>
            <a:r>
              <a:rPr lang="en-US" dirty="0"/>
              <a:t>, </a:t>
            </a:r>
            <a:r>
              <a:rPr lang="en-US" b="1" dirty="0" err="1"/>
              <a:t>SQLAlchemy</a:t>
            </a:r>
            <a:r>
              <a:rPr lang="en-US" dirty="0"/>
              <a:t> is recommended. </a:t>
            </a:r>
            <a:r>
              <a:rPr lang="en-US" dirty="0" err="1"/>
              <a:t>SQLAlchemy’s</a:t>
            </a:r>
            <a:r>
              <a:rPr lang="en-US" dirty="0"/>
              <a:t> </a:t>
            </a:r>
            <a:r>
              <a:rPr lang="en-US" b="1" dirty="0"/>
              <a:t>Core and ORM APIs</a:t>
            </a:r>
            <a:r>
              <a:rPr lang="en-US" dirty="0"/>
              <a:t> provide powerful abstractions that let you define tables as Python classes and write queries in object-oriented style. For scalable applications, this makes it easier to manage table relationships and reuse schema definitions. If your goal is </a:t>
            </a:r>
            <a:r>
              <a:rPr lang="en-US" b="1" dirty="0"/>
              <a:t>data analysis</a:t>
            </a:r>
            <a:r>
              <a:rPr lang="en-US" dirty="0"/>
              <a:t>, </a:t>
            </a:r>
            <a:r>
              <a:rPr lang="en-US" dirty="0" err="1"/>
              <a:t>SQLAlchemy</a:t>
            </a:r>
            <a:r>
              <a:rPr lang="en-US" dirty="0"/>
              <a:t> also pairs well with </a:t>
            </a:r>
            <a:r>
              <a:rPr lang="en-US" b="1" dirty="0"/>
              <a:t>pandas</a:t>
            </a:r>
            <a:r>
              <a:rPr lang="en-US" dirty="0"/>
              <a:t> for analytical workflows, labeled as </a:t>
            </a:r>
            <a:r>
              <a:rPr lang="en-US" b="1" dirty="0"/>
              <a:t>ANALYTICAL</a:t>
            </a:r>
            <a:r>
              <a:rPr lang="en-US" dirty="0"/>
              <a:t> in the chart. In summary, use direct connectors for simplicity and control; choose </a:t>
            </a:r>
            <a:r>
              <a:rPr lang="en-US" dirty="0" err="1"/>
              <a:t>SQLAlchemy</a:t>
            </a:r>
            <a:r>
              <a:rPr lang="en-US" dirty="0"/>
              <a:t> for flexibility, scalability, and maintainability in more complex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83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metadata is like a </a:t>
            </a:r>
            <a:r>
              <a:rPr lang="en-US" b="1" dirty="0"/>
              <a:t>catalog</a:t>
            </a:r>
            <a:r>
              <a:rPr lang="en-US" dirty="0"/>
              <a:t> that keeps track of all the tables, columns, and relationships in your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59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/>
              <a:t>This graphic explains best practices for </a:t>
            </a:r>
            <a:r>
              <a:rPr lang="en-US" sz="2400" b="1" dirty="0"/>
              <a:t>securing database connections</a:t>
            </a:r>
            <a:r>
              <a:rPr lang="en-US" sz="2400" dirty="0"/>
              <a:t> in Python applications. It warns against the bad practice of </a:t>
            </a:r>
            <a:r>
              <a:rPr lang="en-US" sz="2400" b="1" dirty="0"/>
              <a:t>hardcoding credentials</a:t>
            </a:r>
            <a:r>
              <a:rPr lang="en-US" sz="2400" dirty="0"/>
              <a:t> directly in the connection string, which can expose sensitive information. Instead, it recommends using </a:t>
            </a:r>
            <a:r>
              <a:rPr lang="en-US" sz="2400" b="1" dirty="0"/>
              <a:t>environment variables</a:t>
            </a:r>
            <a:r>
              <a:rPr lang="en-US" sz="2400" dirty="0"/>
              <a:t> to store usernames and passwords outside of the source code, improving security and flexibility. For even stronger protection, it suggests leveraging </a:t>
            </a:r>
            <a:r>
              <a:rPr lang="en-US" sz="2400" b="1" dirty="0"/>
              <a:t>vault services</a:t>
            </a:r>
            <a:r>
              <a:rPr lang="en-US" sz="2400" dirty="0"/>
              <a:t> like </a:t>
            </a:r>
            <a:r>
              <a:rPr lang="en-US" sz="2400" dirty="0" err="1"/>
              <a:t>HashiCorp</a:t>
            </a:r>
            <a:r>
              <a:rPr lang="en-US" sz="2400" dirty="0"/>
              <a:t> Vault to securely manage and access credentials through a centralized, dedicated system. These strategies help keep database access safe and compliant with security standards.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14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stmt</a:t>
            </a:r>
            <a:r>
              <a:rPr lang="en-US" dirty="0"/>
              <a:t> = insert(users)</a:t>
            </a:r>
          </a:p>
          <a:p>
            <a:r>
              <a:rPr lang="en-US" dirty="0"/>
              <a:t>values = [</a:t>
            </a:r>
          </a:p>
          <a:p>
            <a:r>
              <a:rPr lang="en-US" dirty="0"/>
              <a:t>    {"name": "Sara", "age": 25},</a:t>
            </a:r>
          </a:p>
          <a:p>
            <a:r>
              <a:rPr lang="en-US" dirty="0"/>
              <a:t>    {"name": "Zain", "age": 28},</a:t>
            </a:r>
          </a:p>
          <a:p>
            <a:r>
              <a:rPr lang="en-US" dirty="0"/>
              <a:t>    {"name": "Ahmed", "age": 35}</a:t>
            </a:r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engine.begin</a:t>
            </a:r>
            <a:r>
              <a:rPr lang="en-US" dirty="0"/>
              <a:t>() as conn:</a:t>
            </a:r>
          </a:p>
          <a:p>
            <a:r>
              <a:rPr lang="en-US" dirty="0"/>
              <a:t>    </a:t>
            </a:r>
            <a:r>
              <a:rPr lang="en-US" dirty="0" err="1"/>
              <a:t>conn.execute</a:t>
            </a:r>
            <a:r>
              <a:rPr lang="en-US" dirty="0"/>
              <a:t>(</a:t>
            </a:r>
            <a:r>
              <a:rPr lang="en-US" dirty="0" err="1"/>
              <a:t>stmt</a:t>
            </a:r>
            <a:r>
              <a:rPr lang="en-US" dirty="0"/>
              <a:t>, values)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62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</a:t>
            </a:r>
            <a:r>
              <a:rPr lang="en-US" b="1" dirty="0"/>
              <a:t>inspect the schema of a SQL table</a:t>
            </a:r>
            <a:r>
              <a:rPr lang="en-US" dirty="0"/>
              <a:t> in Python using </a:t>
            </a:r>
            <a:r>
              <a:rPr lang="en-US" dirty="0" err="1"/>
              <a:t>SQLAlchemy</a:t>
            </a:r>
            <a:r>
              <a:rPr lang="en-US" dirty="0"/>
              <a:t> (especially before writing with </a:t>
            </a:r>
            <a:r>
              <a:rPr lang="en-US" dirty="0" err="1"/>
              <a:t>to_sql</a:t>
            </a:r>
            <a:r>
              <a:rPr lang="en-US" dirty="0"/>
              <a:t>()), you can use the inspect() utility.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4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1350"/>
              </a:spcAft>
              <a:buNone/>
            </a:pP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A distributed system is a collection of </a:t>
            </a:r>
            <a:r>
              <a:rPr lang="en-US" b="1" i="0" dirty="0">
                <a:solidFill>
                  <a:srgbClr val="1A1C1E"/>
                </a:solidFill>
                <a:effectLst/>
                <a:latin typeface="Google Sans Text"/>
              </a:rPr>
              <a:t>independent computing components</a:t>
            </a: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 (often called nodes, processes, or computers) that communicate and coordinate their actions by passing messages over a network. Crucially, these components </a:t>
            </a:r>
            <a:r>
              <a:rPr lang="en-US" b="1" i="0" dirty="0">
                <a:solidFill>
                  <a:srgbClr val="1A1C1E"/>
                </a:solidFill>
                <a:effectLst/>
                <a:latin typeface="Google Sans Text"/>
              </a:rPr>
              <a:t>appear to their users as a single, coherent system</a:t>
            </a:r>
            <a:r>
              <a:rPr lang="en-US" b="0" i="0" dirty="0">
                <a:solidFill>
                  <a:srgbClr val="1A1C1E"/>
                </a:solidFill>
                <a:effectLst/>
                <a:latin typeface="Google Sans Text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3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Atomicity</a:t>
            </a:r>
            <a:r>
              <a:rPr lang="en-US" dirty="0"/>
              <a:t>: All operations in a transaction are treated as a single unit.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Consistency</a:t>
            </a:r>
            <a:r>
              <a:rPr lang="en-US" dirty="0"/>
              <a:t>: Data is left in a consistent state after commit.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Isolation</a:t>
            </a:r>
            <a:r>
              <a:rPr lang="en-US" dirty="0"/>
              <a:t>: Transactions are isolated from each other.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Durability</a:t>
            </a:r>
            <a:r>
              <a:rPr lang="en-US" dirty="0"/>
              <a:t>: Once committed, changes are saved even after a crash.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SQLite allows </a:t>
            </a:r>
            <a:r>
              <a:rPr lang="en-US" b="1" dirty="0"/>
              <a:t>only one write operation at a time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Multiple reads are fine, but concurrent writes are </a:t>
            </a:r>
            <a:r>
              <a:rPr lang="en-US" b="1" dirty="0"/>
              <a:t>serialized</a:t>
            </a:r>
            <a:r>
              <a:rPr lang="en-US" dirty="0"/>
              <a:t>, leading to delays or database locks in multi-user environments.</a:t>
            </a:r>
          </a:p>
          <a:p>
            <a:r>
              <a:rPr lang="en-US" dirty="0"/>
              <a:t>🔎 </a:t>
            </a:r>
            <a:r>
              <a:rPr lang="en-US" i="1" dirty="0"/>
              <a:t>Not suitable for high-traffic web apps or multi-threaded writes.</a:t>
            </a:r>
          </a:p>
          <a:p>
            <a:r>
              <a:rPr lang="en-US" dirty="0"/>
              <a:t>Limitation Description ❌ Limited concurrency Only one writer at a time ❌ Scalability issues Slower with large datasets ❌ Lacks enterprise features No users, roles, or stored procedures ❌ File-based risks File can be corrupted or locked when multiple writes are made❌ No server model Not ideal for multi-user, remote access scenarios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01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1. Installation (Python + MySQL)</a:t>
            </a:r>
          </a:p>
          <a:p>
            <a:pPr>
              <a:buNone/>
            </a:pPr>
            <a:r>
              <a:rPr lang="en-US" b="1" dirty="0"/>
              <a:t>✅ Step 1: Install MySQL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Windows</a:t>
            </a:r>
            <a:r>
              <a:rPr lang="en-US" dirty="0"/>
              <a:t>: Use </a:t>
            </a:r>
            <a:r>
              <a:rPr lang="en-US" dirty="0">
                <a:hlinkClick r:id="rId3"/>
              </a:rPr>
              <a:t>MySQL Installer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https://dev.mysql.com/downloads/installer/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macOS</a:t>
            </a:r>
            <a:r>
              <a:rPr lang="en-US" dirty="0"/>
              <a:t>: Use brew install </a:t>
            </a:r>
            <a:r>
              <a:rPr lang="en-US" dirty="0" err="1"/>
              <a:t>mysql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Linux</a:t>
            </a:r>
            <a:r>
              <a:rPr lang="en-US" dirty="0"/>
              <a:t>: Use apt install </a:t>
            </a:r>
            <a:r>
              <a:rPr lang="en-US" dirty="0" err="1"/>
              <a:t>mysql</a:t>
            </a:r>
            <a:r>
              <a:rPr lang="en-US" dirty="0"/>
              <a:t>-server</a:t>
            </a:r>
          </a:p>
          <a:p>
            <a:pPr>
              <a:buNone/>
            </a:pPr>
            <a:r>
              <a:rPr lang="en-US" b="1" dirty="0"/>
              <a:t>✅ Step 2: Install Python Connector</a:t>
            </a:r>
          </a:p>
          <a:p>
            <a:pPr>
              <a:buNone/>
            </a:pPr>
            <a:r>
              <a:rPr lang="en-US" dirty="0"/>
              <a:t>You need a Python library to interact with MySQL:</a:t>
            </a:r>
          </a:p>
          <a:p>
            <a:pPr rtl="0">
              <a:buNone/>
            </a:pPr>
            <a:r>
              <a:rPr lang="en-US" dirty="0"/>
              <a:t>pip install </a:t>
            </a:r>
            <a:r>
              <a:rPr lang="en-US" dirty="0" err="1"/>
              <a:t>mysql</a:t>
            </a:r>
            <a:r>
              <a:rPr lang="en-US" dirty="0"/>
              <a:t>-connector-python # OR pip install </a:t>
            </a:r>
            <a:r>
              <a:rPr lang="en-US" dirty="0" err="1"/>
              <a:t>pymysql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✅ Step 3: Connect to MySQL from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 </a:t>
            </a:r>
            <a:r>
              <a:rPr lang="en-US" dirty="0" err="1"/>
              <a:t>mysql.connector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conn = </a:t>
            </a:r>
            <a:r>
              <a:rPr lang="en-US" dirty="0" err="1"/>
              <a:t>mysql.connector.connect</a:t>
            </a:r>
            <a:r>
              <a:rPr lang="en-US" dirty="0"/>
              <a:t>( host="localhost", user="root", password="</a:t>
            </a:r>
            <a:r>
              <a:rPr lang="en-US" dirty="0" err="1"/>
              <a:t>yourpassword</a:t>
            </a:r>
            <a:r>
              <a:rPr lang="en-US" dirty="0"/>
              <a:t>", database="</a:t>
            </a:r>
            <a:r>
              <a:rPr lang="en-US" dirty="0" err="1"/>
              <a:t>yourdb</a:t>
            </a:r>
            <a:r>
              <a:rPr lang="en-US" dirty="0"/>
              <a:t>" 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Think of the cursor as a handle that lets Python send commands to the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cursor.execute</a:t>
            </a:r>
            <a:r>
              <a:rPr lang="en-US" dirty="0"/>
              <a:t>("SELECT * FROM </a:t>
            </a:r>
            <a:r>
              <a:rPr lang="en-US" dirty="0" err="1"/>
              <a:t>my_table</a:t>
            </a:r>
            <a:r>
              <a:rPr lang="en-US" dirty="0"/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results = </a:t>
            </a:r>
            <a:r>
              <a:rPr lang="en-US" dirty="0" err="1"/>
              <a:t>cursor.fetchall</a:t>
            </a:r>
            <a:r>
              <a:rPr lang="en-US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buNone/>
            </a:pPr>
            <a:r>
              <a:rPr lang="en-US" b="1" dirty="0"/>
              <a:t>⚙️ 2. Basic Operations</a:t>
            </a:r>
          </a:p>
          <a:p>
            <a:pPr>
              <a:buNone/>
            </a:pPr>
            <a:r>
              <a:rPr lang="en-US" dirty="0"/>
              <a:t>Create Table	CREATE TABLE users (...) 		</a:t>
            </a:r>
            <a:r>
              <a:rPr lang="en-US" dirty="0" err="1"/>
              <a:t>cursor.execute</a:t>
            </a:r>
            <a:r>
              <a:rPr lang="en-US" dirty="0"/>
              <a:t>("CREATE TABLE users (...)")</a:t>
            </a:r>
          </a:p>
          <a:p>
            <a:pPr>
              <a:buNone/>
            </a:pPr>
            <a:r>
              <a:rPr lang="en-US" dirty="0"/>
              <a:t>Insert Data	INSERT INTO users VALUES (...)	</a:t>
            </a:r>
            <a:r>
              <a:rPr lang="en-US" dirty="0" err="1"/>
              <a:t>cursor.execute</a:t>
            </a:r>
            <a:r>
              <a:rPr lang="en-US" dirty="0"/>
              <a:t>("INSERT INTO users VALUES (...)")</a:t>
            </a:r>
          </a:p>
          <a:p>
            <a:pPr>
              <a:buNone/>
            </a:pPr>
            <a:r>
              <a:rPr lang="en-US" dirty="0"/>
              <a:t>Query Data	SELECT * FROM users		</a:t>
            </a:r>
            <a:r>
              <a:rPr lang="en-US" dirty="0" err="1"/>
              <a:t>cursor.execute</a:t>
            </a:r>
            <a:r>
              <a:rPr lang="en-US" dirty="0"/>
              <a:t>("SELECT * FROM users")	</a:t>
            </a:r>
          </a:p>
          <a:p>
            <a:pPr>
              <a:buNone/>
            </a:pPr>
            <a:r>
              <a:rPr lang="en-US" dirty="0"/>
              <a:t>Update Data	UPDATE users SET name='Ali' WHERE id=1	Same as above </a:t>
            </a:r>
          </a:p>
          <a:p>
            <a:pPr>
              <a:buNone/>
            </a:pPr>
            <a:r>
              <a:rPr lang="en-US" dirty="0"/>
              <a:t>Delete Data	DELETE FROM users WHERE id=1	Same as above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💼 3. Use Cases of MySQL</a:t>
            </a:r>
          </a:p>
          <a:p>
            <a:pPr>
              <a:buNone/>
            </a:pPr>
            <a:r>
              <a:rPr lang="en-US" dirty="0"/>
              <a:t>🌐 Web Development Store user accounts, sessions, transactions</a:t>
            </a:r>
          </a:p>
          <a:p>
            <a:pPr>
              <a:buNone/>
            </a:pPr>
            <a:r>
              <a:rPr lang="en-US" dirty="0"/>
              <a:t>📦 E-Commerce Product catalog, orders, inventory</a:t>
            </a:r>
          </a:p>
          <a:p>
            <a:pPr>
              <a:buNone/>
            </a:pPr>
            <a:r>
              <a:rPr lang="en-US" dirty="0"/>
              <a:t>📊 Financial systems for storing transaction records</a:t>
            </a:r>
          </a:p>
          <a:p>
            <a:pPr>
              <a:buNone/>
            </a:pPr>
            <a:r>
              <a:rPr lang="en-US" dirty="0"/>
              <a:t>📱 Mobile Apps Sync server data with mobile clients</a:t>
            </a:r>
          </a:p>
          <a:p>
            <a:pPr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5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Think of it like a super-organized spreadsheet that multiple users and apps can interact with simultaneously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6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ODBC</a:t>
            </a:r>
            <a:r>
              <a:rPr lang="en-US" dirty="0"/>
              <a:t> (Open Database Connectivity) is a </a:t>
            </a:r>
            <a:r>
              <a:rPr lang="en-US" b="1" dirty="0"/>
              <a:t>standard API</a:t>
            </a:r>
            <a:r>
              <a:rPr lang="en-US" dirty="0"/>
              <a:t> that allows applications (like Python) to access data in </a:t>
            </a:r>
            <a:r>
              <a:rPr lang="en-US" b="1" dirty="0"/>
              <a:t>any database</a:t>
            </a:r>
            <a:r>
              <a:rPr lang="en-US" dirty="0"/>
              <a:t> using a common interface, regardless of the underlying DBMS (MySQL, SQL Server, Oracle, etc.).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0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pyodbc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conn = </a:t>
            </a:r>
            <a:r>
              <a:rPr lang="en-US" dirty="0" err="1"/>
              <a:t>pyodbc.connect</a:t>
            </a:r>
            <a:r>
              <a:rPr lang="en-US" dirty="0"/>
              <a:t>(</a:t>
            </a:r>
          </a:p>
          <a:p>
            <a:r>
              <a:rPr lang="en-US" dirty="0"/>
              <a:t>    "Driver={SQL Server};"</a:t>
            </a:r>
          </a:p>
          <a:p>
            <a:r>
              <a:rPr lang="en-US" dirty="0"/>
              <a:t>    "Server=localhost;"</a:t>
            </a:r>
          </a:p>
          <a:p>
            <a:r>
              <a:rPr lang="en-US" dirty="0"/>
              <a:t>    "Database=</a:t>
            </a:r>
            <a:r>
              <a:rPr lang="en-US" dirty="0" err="1"/>
              <a:t>MyDatabase</a:t>
            </a:r>
            <a:r>
              <a:rPr lang="en-US" dirty="0"/>
              <a:t>;"</a:t>
            </a:r>
          </a:p>
          <a:p>
            <a:r>
              <a:rPr lang="en-US" dirty="0"/>
              <a:t>    "</a:t>
            </a:r>
            <a:r>
              <a:rPr lang="en-US" dirty="0" err="1"/>
              <a:t>Trusted_Connection</a:t>
            </a:r>
            <a:r>
              <a:rPr lang="en-US" dirty="0"/>
              <a:t>=yes;"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</a:p>
          <a:p>
            <a:r>
              <a:rPr lang="en-US" dirty="0" err="1"/>
              <a:t>cursor.execute</a:t>
            </a:r>
            <a:r>
              <a:rPr lang="en-US" dirty="0"/>
              <a:t>("SELECT * FROM </a:t>
            </a:r>
            <a:r>
              <a:rPr lang="en-US" dirty="0" err="1"/>
              <a:t>my_table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for row in </a:t>
            </a:r>
            <a:r>
              <a:rPr lang="en-US" dirty="0" err="1"/>
              <a:t>cursor.fetchall</a:t>
            </a:r>
            <a:r>
              <a:rPr lang="en-US" dirty="0"/>
              <a:t>():</a:t>
            </a:r>
          </a:p>
          <a:p>
            <a:r>
              <a:rPr lang="en-US" dirty="0"/>
              <a:t>    print(row)</a:t>
            </a:r>
          </a:p>
          <a:p>
            <a:endParaRPr lang="en-US" dirty="0"/>
          </a:p>
          <a:p>
            <a:r>
              <a:rPr lang="en-US" dirty="0" err="1"/>
              <a:t>conn.close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6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SQL ORM: Think of it as a translator between your Python code and the SQL database — you talk in objects, and it handles the SQL for you.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92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sqlalchemy</a:t>
            </a:r>
            <a:r>
              <a:rPr lang="en-US" dirty="0"/>
              <a:t> import </a:t>
            </a:r>
            <a:r>
              <a:rPr lang="en-US" dirty="0" err="1"/>
              <a:t>create_engine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Example: SQLite</a:t>
            </a:r>
          </a:p>
          <a:p>
            <a:r>
              <a:rPr lang="en-US" dirty="0"/>
              <a:t>engine = </a:t>
            </a:r>
            <a:r>
              <a:rPr lang="en-US" dirty="0" err="1"/>
              <a:t>create_engine</a:t>
            </a:r>
            <a:r>
              <a:rPr lang="en-US" dirty="0"/>
              <a:t>("</a:t>
            </a:r>
            <a:r>
              <a:rPr lang="en-US" dirty="0" err="1"/>
              <a:t>sqlite</a:t>
            </a:r>
            <a:r>
              <a:rPr lang="en-US" dirty="0"/>
              <a:t>:///</a:t>
            </a:r>
            <a:r>
              <a:rPr lang="en-US" dirty="0" err="1"/>
              <a:t>example.db</a:t>
            </a:r>
            <a:r>
              <a:rPr lang="en-US" dirty="0"/>
              <a:t>")  </a:t>
            </a:r>
          </a:p>
          <a:p>
            <a:endParaRPr lang="en-US" dirty="0"/>
          </a:p>
          <a:p>
            <a:r>
              <a:rPr lang="en-US" dirty="0"/>
              <a:t># Example: PostgreSQL</a:t>
            </a:r>
          </a:p>
          <a:p>
            <a:r>
              <a:rPr lang="en-US" dirty="0"/>
              <a:t># engine = </a:t>
            </a:r>
            <a:r>
              <a:rPr lang="en-US" dirty="0" err="1"/>
              <a:t>create_engine</a:t>
            </a:r>
            <a:r>
              <a:rPr lang="en-US" dirty="0"/>
              <a:t>("postgresql+psycopg2://</a:t>
            </a:r>
            <a:r>
              <a:rPr lang="en-US" dirty="0" err="1"/>
              <a:t>user:password@localhost</a:t>
            </a:r>
            <a:r>
              <a:rPr lang="en-US" dirty="0"/>
              <a:t>/</a:t>
            </a:r>
            <a:r>
              <a:rPr lang="en-US" dirty="0" err="1"/>
              <a:t>mydb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Example: MySQL</a:t>
            </a:r>
          </a:p>
          <a:p>
            <a:r>
              <a:rPr lang="en-US" dirty="0"/>
              <a:t># engine = </a:t>
            </a:r>
            <a:r>
              <a:rPr lang="en-US" dirty="0" err="1"/>
              <a:t>create_engine</a:t>
            </a:r>
            <a:r>
              <a:rPr lang="en-US" dirty="0"/>
              <a:t>("</a:t>
            </a:r>
            <a:r>
              <a:rPr lang="en-US" dirty="0" err="1"/>
              <a:t>mysql+pymysql</a:t>
            </a:r>
            <a:r>
              <a:rPr lang="en-US" dirty="0"/>
              <a:t>://</a:t>
            </a:r>
            <a:r>
              <a:rPr lang="en-US" dirty="0" err="1"/>
              <a:t>user:password@localhost</a:t>
            </a:r>
            <a:r>
              <a:rPr lang="en-US" dirty="0"/>
              <a:t>/</a:t>
            </a:r>
            <a:r>
              <a:rPr lang="en-US" dirty="0" err="1"/>
              <a:t>mydb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engine.connect</a:t>
            </a:r>
            <a:r>
              <a:rPr lang="en-US" dirty="0"/>
              <a:t>() as conn:</a:t>
            </a:r>
          </a:p>
          <a:p>
            <a:r>
              <a:rPr lang="en-US" dirty="0"/>
              <a:t>    ...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sqlalchemy</a:t>
            </a:r>
            <a:r>
              <a:rPr lang="en-US" dirty="0"/>
              <a:t> import </a:t>
            </a:r>
            <a:r>
              <a:rPr lang="en-US" dirty="0" err="1"/>
              <a:t>MetaData</a:t>
            </a:r>
            <a:r>
              <a:rPr lang="en-US" dirty="0"/>
              <a:t>, Table, Column, Integer, String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MetaData</a:t>
            </a:r>
            <a:r>
              <a:rPr lang="en-US" dirty="0"/>
              <a:t>: a catalog of 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Table: a table definition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Column: defines columns inside the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Integer, String: column data types</a:t>
            </a:r>
          </a:p>
          <a:p>
            <a:r>
              <a:rPr lang="en-US" dirty="0"/>
              <a:t>These are building blocks for making a table in </a:t>
            </a:r>
            <a:r>
              <a:rPr lang="en-US" dirty="0" err="1"/>
              <a:t>sqlalchemy</a:t>
            </a:r>
            <a:r>
              <a:rPr lang="en-US" dirty="0"/>
              <a:t> core</a:t>
            </a:r>
          </a:p>
          <a:p>
            <a:endParaRPr lang="en-US" dirty="0"/>
          </a:p>
          <a:p>
            <a:r>
              <a:rPr lang="en-US" dirty="0"/>
              <a:t>metadata = </a:t>
            </a:r>
            <a:r>
              <a:rPr lang="en-US" dirty="0" err="1"/>
              <a:t>MetaData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users = Table(</a:t>
            </a:r>
          </a:p>
          <a:p>
            <a:r>
              <a:rPr lang="en-US" dirty="0"/>
              <a:t>    'users', metadata,</a:t>
            </a:r>
          </a:p>
          <a:p>
            <a:r>
              <a:rPr lang="en-US" dirty="0"/>
              <a:t>    Column('id', Integer, </a:t>
            </a:r>
            <a:r>
              <a:rPr lang="en-US" dirty="0" err="1"/>
              <a:t>primary_key</a:t>
            </a:r>
            <a:r>
              <a:rPr lang="en-US" dirty="0"/>
              <a:t>=True),</a:t>
            </a:r>
          </a:p>
          <a:p>
            <a:r>
              <a:rPr lang="en-US" dirty="0"/>
              <a:t>    Column('name', String),</a:t>
            </a:r>
          </a:p>
          <a:p>
            <a:r>
              <a:rPr lang="en-US" dirty="0"/>
              <a:t>    Column('email', String)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metadata.create_all</a:t>
            </a:r>
            <a:r>
              <a:rPr lang="en-US" dirty="0"/>
              <a:t>(engine)  # Creates the 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"Look at all the tables I defined in metadata — create them in the database connected to engine if they don't already exist."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44D0-9A48-4DE0-B4BD-0918AB0675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5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Week 10: Using Python and SQL Together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Business Data Analysis - MGT-174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ODBC Drivers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400"/>
            </a:pPr>
            <a:r>
              <a:rPr dirty="0"/>
              <a:t>Generic drivers</a:t>
            </a:r>
          </a:p>
          <a:p>
            <a:pPr>
              <a:defRPr sz="1400"/>
            </a:pPr>
            <a:r>
              <a:rPr dirty="0"/>
              <a:t>Setting up DSNs</a:t>
            </a:r>
          </a:p>
          <a:p>
            <a:pPr>
              <a:defRPr sz="1400"/>
            </a:pPr>
            <a:r>
              <a:rPr dirty="0"/>
              <a:t>Advantages</a:t>
            </a: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A17C5092-E4AF-203F-F079-059D5BB2D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11E6-1B06-0F94-CB99-E4CCADD6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odbc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ED9E-3A8D-52AA-71D0-5E5EF94DB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import </a:t>
            </a:r>
            <a:r>
              <a:rPr lang="en-US" dirty="0" err="1"/>
              <a:t>pyodbc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conn = </a:t>
            </a:r>
            <a:r>
              <a:rPr lang="en-US" dirty="0" err="1"/>
              <a:t>pyodbc.connect</a:t>
            </a:r>
            <a:r>
              <a:rPr lang="en-US" dirty="0"/>
              <a:t>(</a:t>
            </a:r>
          </a:p>
          <a:p>
            <a:r>
              <a:rPr lang="en-US" dirty="0"/>
              <a:t>    "Driver={SQL Server};"</a:t>
            </a:r>
          </a:p>
          <a:p>
            <a:r>
              <a:rPr lang="en-US" dirty="0"/>
              <a:t>    "Server=localhost;"</a:t>
            </a:r>
          </a:p>
          <a:p>
            <a:r>
              <a:rPr lang="en-US" dirty="0"/>
              <a:t>    "Database=</a:t>
            </a:r>
            <a:r>
              <a:rPr lang="en-US" dirty="0" err="1"/>
              <a:t>MyDatabase</a:t>
            </a:r>
            <a:r>
              <a:rPr lang="en-US" dirty="0"/>
              <a:t>;"</a:t>
            </a:r>
          </a:p>
          <a:p>
            <a:r>
              <a:rPr lang="en-US" dirty="0"/>
              <a:t>    "</a:t>
            </a:r>
            <a:r>
              <a:rPr lang="en-US" dirty="0" err="1"/>
              <a:t>Trusted_Connection</a:t>
            </a:r>
            <a:r>
              <a:rPr lang="en-US" dirty="0"/>
              <a:t>=yes;"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</a:p>
          <a:p>
            <a:r>
              <a:rPr lang="en-US" dirty="0" err="1"/>
              <a:t>cursor.execute</a:t>
            </a:r>
            <a:r>
              <a:rPr lang="en-US" dirty="0"/>
              <a:t>("SELECT * FROM </a:t>
            </a:r>
            <a:r>
              <a:rPr lang="en-US" dirty="0" err="1"/>
              <a:t>my_table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for row in </a:t>
            </a:r>
            <a:r>
              <a:rPr lang="en-US" dirty="0" err="1"/>
              <a:t>cursor.fetchall</a:t>
            </a:r>
            <a:r>
              <a:rPr lang="en-US" dirty="0"/>
              <a:t>():</a:t>
            </a:r>
          </a:p>
          <a:p>
            <a:r>
              <a:rPr lang="en-US" dirty="0"/>
              <a:t>    print(row)</a:t>
            </a:r>
          </a:p>
          <a:p>
            <a:endParaRPr lang="en-US" dirty="0"/>
          </a:p>
          <a:p>
            <a:r>
              <a:rPr lang="en-US" dirty="0" err="1"/>
              <a:t>conn.close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35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SQLAlchemy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400"/>
            </a:pPr>
            <a:r>
              <a:rPr dirty="0"/>
              <a:t>What is </a:t>
            </a:r>
            <a:r>
              <a:rPr dirty="0" err="1"/>
              <a:t>SQLAlchemy</a:t>
            </a:r>
            <a:r>
              <a:rPr dirty="0"/>
              <a:t>?</a:t>
            </a:r>
          </a:p>
          <a:p>
            <a:pPr>
              <a:defRPr sz="1400"/>
            </a:pPr>
            <a:r>
              <a:rPr dirty="0"/>
              <a:t>Core vs ORM</a:t>
            </a:r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8127C950-9AA8-B253-686A-3F0F01A2D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SQLAlchemy Core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DA9C9-7C9A-1B56-668F-91E8BE71A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 descr="Generated image">
            <a:extLst>
              <a:ext uri="{FF2B5EF4-FFF2-40B4-BE49-F238E27FC236}">
                <a16:creationId xmlns:a16="http://schemas.microsoft.com/office/drawing/2014/main" id="{45EF640E-9293-54E2-5B57-BA2AC5C2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937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SQLAlchemy ORM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F192606-F7CD-108D-7394-21E1AAACE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918233"/>
              </p:ext>
            </p:extLst>
          </p:nvPr>
        </p:nvGraphicFramePr>
        <p:xfrm>
          <a:off x="457200" y="2400140"/>
          <a:ext cx="8229600" cy="4183223"/>
        </p:xfrm>
        <a:graphic>
          <a:graphicData uri="http://schemas.openxmlformats.org/drawingml/2006/table">
            <a:tbl>
              <a:tblPr/>
              <a:tblGrid>
                <a:gridCol w="3139440">
                  <a:extLst>
                    <a:ext uri="{9D8B030D-6E8A-4147-A177-3AD203B41FA5}">
                      <a16:colId xmlns:a16="http://schemas.microsoft.com/office/drawing/2014/main" val="1701420893"/>
                    </a:ext>
                  </a:extLst>
                </a:gridCol>
                <a:gridCol w="5090160">
                  <a:extLst>
                    <a:ext uri="{9D8B030D-6E8A-4147-A177-3AD203B41FA5}">
                      <a16:colId xmlns:a16="http://schemas.microsoft.com/office/drawing/2014/main" val="4141603757"/>
                    </a:ext>
                  </a:extLst>
                </a:gridCol>
              </a:tblGrid>
              <a:tr h="522903">
                <a:tc>
                  <a:txBody>
                    <a:bodyPr/>
                    <a:lstStyle/>
                    <a:p>
                      <a:r>
                        <a:rPr lang="en-US"/>
                        <a:t>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What it does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321898"/>
                  </a:ext>
                </a:extLst>
              </a:tr>
              <a:tr h="915080">
                <a:tc>
                  <a:txBody>
                    <a:bodyPr/>
                    <a:lstStyle/>
                    <a:p>
                      <a:r>
                        <a:rPr lang="en-US"/>
                        <a:t>class User(Base)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Creates a Python class that will </a:t>
                      </a:r>
                      <a:r>
                        <a:rPr lang="en-US" b="1"/>
                        <a:t>map to a SQL table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93205"/>
                  </a:ext>
                </a:extLst>
              </a:tr>
              <a:tr h="915080">
                <a:tc>
                  <a:txBody>
                    <a:bodyPr/>
                    <a:lstStyle/>
                    <a:p>
                      <a:r>
                        <a:rPr lang="en-US"/>
                        <a:t>__tablename__ = 'users'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Sets the name of the table in the database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012275"/>
                  </a:ext>
                </a:extLst>
              </a:tr>
              <a:tr h="915080">
                <a:tc>
                  <a:txBody>
                    <a:bodyPr/>
                    <a:lstStyle/>
                    <a:p>
                      <a:r>
                        <a:rPr lang="en-US"/>
                        <a:t>id = Column(...)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Defines a column in the table (and a class attribute)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029697"/>
                  </a:ext>
                </a:extLst>
              </a:tr>
              <a:tr h="915080">
                <a:tc>
                  <a:txBody>
                    <a:bodyPr/>
                    <a:lstStyle/>
                    <a:p>
                      <a:r>
                        <a:rPr lang="en-US"/>
                        <a:t>__repr__()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helper function to nicely print the object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432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SQLAlchemy</a:t>
            </a:r>
            <a:r>
              <a:rPr dirty="0"/>
              <a:t> Queries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AEC9AF-C90F-F15D-851F-A156F259A68E}"/>
              </a:ext>
            </a:extLst>
          </p:cNvPr>
          <p:cNvGraphicFramePr>
            <a:graphicFrameLocks noGrp="1"/>
          </p:cNvGraphicFramePr>
          <p:nvPr/>
        </p:nvGraphicFramePr>
        <p:xfrm>
          <a:off x="998871" y="1555153"/>
          <a:ext cx="7146258" cy="4616058"/>
        </p:xfrm>
        <a:graphic>
          <a:graphicData uri="http://schemas.openxmlformats.org/drawingml/2006/table">
            <a:tbl>
              <a:tblPr/>
              <a:tblGrid>
                <a:gridCol w="2382086">
                  <a:extLst>
                    <a:ext uri="{9D8B030D-6E8A-4147-A177-3AD203B41FA5}">
                      <a16:colId xmlns:a16="http://schemas.microsoft.com/office/drawing/2014/main" val="2372460533"/>
                    </a:ext>
                  </a:extLst>
                </a:gridCol>
                <a:gridCol w="2382086">
                  <a:extLst>
                    <a:ext uri="{9D8B030D-6E8A-4147-A177-3AD203B41FA5}">
                      <a16:colId xmlns:a16="http://schemas.microsoft.com/office/drawing/2014/main" val="3316275779"/>
                    </a:ext>
                  </a:extLst>
                </a:gridCol>
                <a:gridCol w="2382086">
                  <a:extLst>
                    <a:ext uri="{9D8B030D-6E8A-4147-A177-3AD203B41FA5}">
                      <a16:colId xmlns:a16="http://schemas.microsoft.com/office/drawing/2014/main" val="1635009758"/>
                    </a:ext>
                  </a:extLst>
                </a:gridCol>
              </a:tblGrid>
              <a:tr h="555820">
                <a:tc>
                  <a:txBody>
                    <a:bodyPr/>
                    <a:lstStyle/>
                    <a:p>
                      <a:r>
                        <a:rPr lang="en-US" sz="1600" dirty="0"/>
                        <a:t>🛠 SQL Operation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🧩 SQLAlchemy Core (Manual)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🧠 SQLAlchemy ORM (Object-oriented)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122562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1600" b="1" dirty="0"/>
                        <a:t>1. Define Table</a:t>
                      </a:r>
                      <a:endParaRPr lang="en-US" sz="1600" dirty="0"/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Table('users', </a:t>
                      </a:r>
                      <a:r>
                        <a:rPr lang="en-US" sz="1600" dirty="0" err="1"/>
                        <a:t>MetaData</a:t>
                      </a:r>
                      <a:r>
                        <a:rPr lang="en-US" sz="1600" dirty="0"/>
                        <a:t>(), Column(...))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 User(Base): ...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088471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1600" b="1"/>
                        <a:t>2. Insert</a:t>
                      </a:r>
                      <a:endParaRPr lang="en-US" sz="1600"/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insert(users).values(name="Alice")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session.add</a:t>
                      </a:r>
                      <a:r>
                        <a:rPr lang="en-US" sz="1600" dirty="0"/>
                        <a:t>(User(name="Alice"))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365876"/>
                  </a:ext>
                </a:extLst>
              </a:tr>
              <a:tr h="317611">
                <a:tc>
                  <a:txBody>
                    <a:bodyPr/>
                    <a:lstStyle/>
                    <a:p>
                      <a:r>
                        <a:rPr lang="en-US" sz="1600" b="1"/>
                        <a:t>3. Select All</a:t>
                      </a:r>
                      <a:endParaRPr lang="en-US" sz="1600"/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select(users)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session.query</a:t>
                      </a:r>
                      <a:r>
                        <a:rPr lang="en-US" sz="1600" dirty="0"/>
                        <a:t>(User).all()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062599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1600" b="1"/>
                        <a:t>4. Select + Filter</a:t>
                      </a:r>
                      <a:endParaRPr lang="en-US" sz="1600"/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select(users).where(users.c.name == "Alice")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session.query</a:t>
                      </a:r>
                      <a:r>
                        <a:rPr lang="en-US" sz="1600" dirty="0"/>
                        <a:t>(User).</a:t>
                      </a:r>
                      <a:r>
                        <a:rPr lang="en-US" sz="1600" dirty="0" err="1"/>
                        <a:t>filter_by</a:t>
                      </a:r>
                      <a:r>
                        <a:rPr lang="en-US" sz="1600" dirty="0"/>
                        <a:t>(name="Alice").first()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121936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1600" b="1"/>
                        <a:t>5. Update</a:t>
                      </a:r>
                      <a:endParaRPr lang="en-US" sz="1600"/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update(users).where(...).values(...)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user.email</a:t>
                      </a:r>
                      <a:r>
                        <a:rPr lang="en-US" sz="1600" dirty="0"/>
                        <a:t> = "..." + </a:t>
                      </a:r>
                      <a:r>
                        <a:rPr lang="en-US" sz="1600" dirty="0" err="1"/>
                        <a:t>session.commit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839414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1600" b="1"/>
                        <a:t>6. Delete</a:t>
                      </a:r>
                      <a:endParaRPr lang="en-US" sz="1600"/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delete(users).where(...)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session.delete</a:t>
                      </a:r>
                      <a:r>
                        <a:rPr lang="en-US" sz="1600" dirty="0"/>
                        <a:t>(user) + </a:t>
                      </a:r>
                      <a:r>
                        <a:rPr lang="en-US" sz="1600" dirty="0" err="1"/>
                        <a:t>session.commit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022371"/>
                  </a:ext>
                </a:extLst>
              </a:tr>
              <a:tr h="317611">
                <a:tc>
                  <a:txBody>
                    <a:bodyPr/>
                    <a:lstStyle/>
                    <a:p>
                      <a:r>
                        <a:rPr lang="en-US" sz="1600" b="1"/>
                        <a:t>7. Commit</a:t>
                      </a:r>
                      <a:endParaRPr lang="en-US" sz="1600"/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conn.commit()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session.commit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274074"/>
                  </a:ext>
                </a:extLst>
              </a:tr>
              <a:tr h="555820">
                <a:tc>
                  <a:txBody>
                    <a:bodyPr/>
                    <a:lstStyle/>
                    <a:p>
                      <a:r>
                        <a:rPr lang="en-US" sz="1600" b="1"/>
                        <a:t>8. Schema Create</a:t>
                      </a:r>
                      <a:endParaRPr lang="en-US" sz="1600"/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metadata.create_all(engine)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Base.metadata.create_all</a:t>
                      </a:r>
                      <a:r>
                        <a:rPr lang="en-US" sz="1600" dirty="0"/>
                        <a:t>(engine)</a:t>
                      </a:r>
                    </a:p>
                  </a:txBody>
                  <a:tcPr marL="79403" marR="79403" marT="39701" marB="397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2980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0C5D5A07-04DA-0C51-3D9A-192D953F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0"/>
            <a:ext cx="81229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07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SQLAlchemy: Metadata &amp;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400" dirty="0"/>
          </a:p>
          <a:p>
            <a:pPr>
              <a:defRPr sz="1600"/>
            </a:pPr>
            <a:endParaRPr lang="en-US" sz="2400" dirty="0"/>
          </a:p>
          <a:p>
            <a:pPr>
              <a:defRPr sz="1600"/>
            </a:pPr>
            <a:r>
              <a:rPr sz="2400" dirty="0"/>
              <a:t>📦 </a:t>
            </a:r>
            <a:r>
              <a:rPr sz="2400" dirty="0" err="1"/>
              <a:t>MetaData</a:t>
            </a:r>
            <a:r>
              <a:rPr sz="2400" dirty="0"/>
              <a:t>(): Container for schema (tables, columns, types)</a:t>
            </a:r>
          </a:p>
          <a:p>
            <a:pPr>
              <a:defRPr sz="1600"/>
            </a:pPr>
            <a:endParaRPr lang="en-US" sz="2400" dirty="0"/>
          </a:p>
          <a:p>
            <a:pPr>
              <a:defRPr sz="1600"/>
            </a:pPr>
            <a:endParaRPr lang="en-US" sz="2400" dirty="0"/>
          </a:p>
          <a:p>
            <a:pPr>
              <a:defRPr sz="1600"/>
            </a:pPr>
            <a:r>
              <a:rPr sz="2400" dirty="0"/>
              <a:t>🔍 Reflection: Auto-load tables from existing DB with </a:t>
            </a:r>
            <a:r>
              <a:rPr sz="2400" dirty="0" err="1"/>
              <a:t>metadata.reflect</a:t>
            </a:r>
            <a:r>
              <a:rPr sz="2400" dirty="0"/>
              <a:t>(bind=engine)</a:t>
            </a:r>
          </a:p>
          <a:p>
            <a:pPr>
              <a:defRPr sz="1600"/>
            </a:pP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3947-1AC0-DA93-8230-AB5D672E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D3F4-4E00-12C7-3E6D-FC6901DBE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dialect+driver</a:t>
            </a:r>
            <a:r>
              <a:rPr lang="en-US" sz="2400" dirty="0"/>
              <a:t>://</a:t>
            </a:r>
            <a:r>
              <a:rPr lang="en-US" sz="2400" dirty="0" err="1"/>
              <a:t>username:password@host:port</a:t>
            </a:r>
            <a:r>
              <a:rPr lang="en-US" sz="2400" dirty="0"/>
              <a:t>/database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46E116-5EE8-57AC-DBA7-7F7A0282E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43420"/>
              </p:ext>
            </p:extLst>
          </p:nvPr>
        </p:nvGraphicFramePr>
        <p:xfrm>
          <a:off x="1287027" y="2370218"/>
          <a:ext cx="6569946" cy="4525964"/>
        </p:xfrm>
        <a:graphic>
          <a:graphicData uri="http://schemas.openxmlformats.org/drawingml/2006/table">
            <a:tbl>
              <a:tblPr/>
              <a:tblGrid>
                <a:gridCol w="2189982">
                  <a:extLst>
                    <a:ext uri="{9D8B030D-6E8A-4147-A177-3AD203B41FA5}">
                      <a16:colId xmlns:a16="http://schemas.microsoft.com/office/drawing/2014/main" val="682254976"/>
                    </a:ext>
                  </a:extLst>
                </a:gridCol>
                <a:gridCol w="2189982">
                  <a:extLst>
                    <a:ext uri="{9D8B030D-6E8A-4147-A177-3AD203B41FA5}">
                      <a16:colId xmlns:a16="http://schemas.microsoft.com/office/drawing/2014/main" val="2516153531"/>
                    </a:ext>
                  </a:extLst>
                </a:gridCol>
                <a:gridCol w="2189982">
                  <a:extLst>
                    <a:ext uri="{9D8B030D-6E8A-4147-A177-3AD203B41FA5}">
                      <a16:colId xmlns:a16="http://schemas.microsoft.com/office/drawing/2014/main" val="2141814675"/>
                    </a:ext>
                  </a:extLst>
                </a:gridCol>
              </a:tblGrid>
              <a:tr h="291998">
                <a:tc>
                  <a:txBody>
                    <a:bodyPr/>
                    <a:lstStyle/>
                    <a:p>
                      <a:r>
                        <a:rPr lang="en-US" sz="1400"/>
                        <a:t>Component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Example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431402"/>
                  </a:ext>
                </a:extLst>
              </a:tr>
              <a:tr h="510996">
                <a:tc>
                  <a:txBody>
                    <a:bodyPr/>
                    <a:lstStyle/>
                    <a:p>
                      <a:r>
                        <a:rPr lang="en-US" sz="1400"/>
                        <a:t>dialect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sqlite, postgresql, mysql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Type of database you're connecting to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396942"/>
                  </a:ext>
                </a:extLst>
              </a:tr>
              <a:tr h="510996">
                <a:tc>
                  <a:txBody>
                    <a:bodyPr/>
                    <a:lstStyle/>
                    <a:p>
                      <a:r>
                        <a:rPr lang="en-US" sz="1400"/>
                        <a:t>driver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psycopg2, pymysql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Python DBAPI/driver used for the connection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865177"/>
                  </a:ext>
                </a:extLst>
              </a:tr>
              <a:tr h="510996">
                <a:tc>
                  <a:txBody>
                    <a:bodyPr/>
                    <a:lstStyle/>
                    <a:p>
                      <a:r>
                        <a:rPr lang="en-US" sz="1400"/>
                        <a:t>username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admin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Your database login username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471053"/>
                  </a:ext>
                </a:extLst>
              </a:tr>
              <a:tr h="510996">
                <a:tc>
                  <a:txBody>
                    <a:bodyPr/>
                    <a:lstStyle/>
                    <a:p>
                      <a:r>
                        <a:rPr lang="en-US" sz="1400"/>
                        <a:t>password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mypassword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Your password (URL-encoded if needed)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721216"/>
                  </a:ext>
                </a:extLst>
              </a:tr>
              <a:tr h="729994">
                <a:tc>
                  <a:txBody>
                    <a:bodyPr/>
                    <a:lstStyle/>
                    <a:p>
                      <a:r>
                        <a:rPr lang="en-US" sz="1400"/>
                        <a:t>host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localhost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Server address (e.g., 127.0.0.1, db.example.com)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875401"/>
                  </a:ext>
                </a:extLst>
              </a:tr>
              <a:tr h="729994">
                <a:tc>
                  <a:txBody>
                    <a:bodyPr/>
                    <a:lstStyle/>
                    <a:p>
                      <a:r>
                        <a:rPr lang="en-US" sz="1400"/>
                        <a:t>port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5432, 3306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Port number (5432 for PostgreSQL, 3306 for MySQL)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59865"/>
                  </a:ext>
                </a:extLst>
              </a:tr>
              <a:tr h="729994">
                <a:tc>
                  <a:txBody>
                    <a:bodyPr/>
                    <a:lstStyle/>
                    <a:p>
                      <a:r>
                        <a:rPr lang="en-US" sz="1400"/>
                        <a:t>database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mydb</a:t>
                      </a:r>
                      <a:endParaRPr lang="en-US" sz="1400" dirty="0"/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 of the database/schema you want to use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410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06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BCBE-A296-23E3-8E2A-91AC04EB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05A62-9D79-EEF7-A39E-F8E74D778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56632055-6DF5-BF21-7CB9-C2DD262B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1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75B6-7F76-B155-731A-F964B9E9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2030E-4C18-E2C9-7975-A6050C874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2" name="Picture 8" descr="Generated image">
            <a:extLst>
              <a:ext uri="{FF2B5EF4-FFF2-40B4-BE49-F238E27FC236}">
                <a16:creationId xmlns:a16="http://schemas.microsoft.com/office/drawing/2014/main" id="{E49F5A0D-97F5-CEC0-E354-9F6E61DA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485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Generated image">
            <a:extLst>
              <a:ext uri="{FF2B5EF4-FFF2-40B4-BE49-F238E27FC236}">
                <a16:creationId xmlns:a16="http://schemas.microsoft.com/office/drawing/2014/main" id="{A3A101E6-2F08-A392-600F-AC10E56AC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Creating Records (Insert)</a:t>
            </a:r>
          </a:p>
        </p:txBody>
      </p:sp>
      <p:pic>
        <p:nvPicPr>
          <p:cNvPr id="15362" name="Picture 2" descr="Generated image">
            <a:extLst>
              <a:ext uri="{FF2B5EF4-FFF2-40B4-BE49-F238E27FC236}">
                <a16:creationId xmlns:a16="http://schemas.microsoft.com/office/drawing/2014/main" id="{30CF4473-5DFE-E11F-D96E-ACACCCC34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enerated image">
            <a:extLst>
              <a:ext uri="{FF2B5EF4-FFF2-40B4-BE49-F238E27FC236}">
                <a16:creationId xmlns:a16="http://schemas.microsoft.com/office/drawing/2014/main" id="{EBCEB9FE-BE0C-420D-B86A-1B13AA09B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Generated image">
            <a:extLst>
              <a:ext uri="{FF2B5EF4-FFF2-40B4-BE49-F238E27FC236}">
                <a16:creationId xmlns:a16="http://schemas.microsoft.com/office/drawing/2014/main" id="{98073615-AE49-0F71-C7EF-9F6591F09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Generated image">
            <a:extLst>
              <a:ext uri="{FF2B5EF4-FFF2-40B4-BE49-F238E27FC236}">
                <a16:creationId xmlns:a16="http://schemas.microsoft.com/office/drawing/2014/main" id="{B0F46783-BA42-8412-DE4E-B2476DF1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" y="0"/>
            <a:ext cx="82777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Loading SQL Queries into DataFrames</a:t>
            </a:r>
          </a:p>
        </p:txBody>
      </p:sp>
      <p:pic>
        <p:nvPicPr>
          <p:cNvPr id="7" name="Picture 6" descr="A screenshot of a computer program">
            <a:extLst>
              <a:ext uri="{FF2B5EF4-FFF2-40B4-BE49-F238E27FC236}">
                <a16:creationId xmlns:a16="http://schemas.microsoft.com/office/drawing/2014/main" id="{E06E626A-FB6D-9CDC-FF24-26DCFA55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Working with Large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400"/>
            </a:pPr>
            <a:r>
              <a:rPr dirty="0"/>
              <a:t>Chunked loading</a:t>
            </a:r>
          </a:p>
          <a:p>
            <a:pPr>
              <a:defRPr sz="1400"/>
            </a:pPr>
            <a:r>
              <a:rPr dirty="0"/>
              <a:t>Memory management techniques</a:t>
            </a:r>
          </a:p>
        </p:txBody>
      </p:sp>
      <p:pic>
        <p:nvPicPr>
          <p:cNvPr id="5" name="Picture 4" descr="A close-up of a computer program&#10;&#10;AI-generated content may be incorrect.">
            <a:extLst>
              <a:ext uri="{FF2B5EF4-FFF2-40B4-BE49-F238E27FC236}">
                <a16:creationId xmlns:a16="http://schemas.microsoft.com/office/drawing/2014/main" id="{5211C36B-12F3-E6FA-096E-FBFB59058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Exporting DataFrames to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400"/>
            </a:pPr>
            <a:r>
              <a:rPr dirty="0" err="1"/>
              <a:t>to_sql</a:t>
            </a:r>
            <a:r>
              <a:rPr dirty="0"/>
              <a:t> method</a:t>
            </a:r>
          </a:p>
          <a:p>
            <a:pPr>
              <a:defRPr sz="1400"/>
            </a:pPr>
            <a:r>
              <a:rPr dirty="0"/>
              <a:t>Handling schema differences</a:t>
            </a:r>
          </a:p>
        </p:txBody>
      </p:sp>
      <p:pic>
        <p:nvPicPr>
          <p:cNvPr id="5" name="Picture 4" descr="A white background with black text">
            <a:extLst>
              <a:ext uri="{FF2B5EF4-FFF2-40B4-BE49-F238E27FC236}">
                <a16:creationId xmlns:a16="http://schemas.microsoft.com/office/drawing/2014/main" id="{8D877AEE-BCAE-23DF-E310-0283818D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040"/>
            <a:ext cx="9144000" cy="62179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239012"/>
          </a:xfrm>
        </p:spPr>
        <p:txBody>
          <a:bodyPr anchor="ctr">
            <a:normAutofit/>
          </a:bodyPr>
          <a:lstStyle/>
          <a:p>
            <a:r>
              <a:rPr lang="en-US" sz="2400"/>
              <a:t>Case Study: Retail Sales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2443480"/>
            <a:ext cx="25374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endParaRPr lang="en-US" sz="1500"/>
          </a:p>
          <a:p>
            <a:pPr>
              <a:defRPr sz="1400"/>
            </a:pPr>
            <a:r>
              <a:rPr lang="en-US" sz="1500"/>
              <a:t>Data acquisition</a:t>
            </a:r>
          </a:p>
          <a:p>
            <a:pPr>
              <a:defRPr sz="1400"/>
            </a:pPr>
            <a:r>
              <a:rPr lang="en-US" sz="1500"/>
              <a:t>SQL queries</a:t>
            </a:r>
          </a:p>
          <a:p>
            <a:pPr>
              <a:defRPr sz="1400"/>
            </a:pPr>
            <a:r>
              <a:rPr lang="en-US" sz="1500"/>
              <a:t>Data analysis steps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7544F8-D340-0F90-D65A-6044721B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888" y="1402690"/>
            <a:ext cx="5191506" cy="41532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Introduction to Python and SQL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SQL</a:t>
            </a:r>
            <a:r>
              <a:rPr lang="en-US" dirty="0"/>
              <a:t> excels at structured data storage, fast querying, and filtering.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Python</a:t>
            </a:r>
            <a:r>
              <a:rPr lang="en-US" dirty="0"/>
              <a:t> is ideal for data analysis, statistical modeling, and machine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Together</a:t>
            </a:r>
            <a:r>
              <a:rPr lang="en-US" dirty="0"/>
              <a:t>, they enable end-to-end workflows: data extraction → transformation → analysis → visualization.</a:t>
            </a:r>
          </a:p>
          <a:p>
            <a:pPr>
              <a:defRPr sz="1400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Use Cases in Business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400"/>
            </a:pPr>
            <a:r>
              <a:rPr sz="3600" dirty="0"/>
              <a:t>Reporting and visualization</a:t>
            </a:r>
          </a:p>
          <a:p>
            <a:pPr>
              <a:defRPr sz="1400"/>
            </a:pPr>
            <a:r>
              <a:rPr sz="3600" dirty="0"/>
              <a:t>Data cleaning and preprocessing</a:t>
            </a:r>
            <a:r>
              <a:rPr lang="en-US" sz="3600" dirty="0"/>
              <a:t> (scaling etc.)</a:t>
            </a:r>
            <a:endParaRPr sz="3600" dirty="0"/>
          </a:p>
          <a:p>
            <a:pPr>
              <a:defRPr sz="1400"/>
            </a:pPr>
            <a:r>
              <a:rPr sz="3600" dirty="0"/>
              <a:t>Real-time analytics</a:t>
            </a:r>
            <a:r>
              <a:rPr lang="en-US" sz="3600" dirty="0"/>
              <a:t> -  scheduled queries to retrieve live data and analyze it using python</a:t>
            </a:r>
          </a:p>
          <a:p>
            <a:pPr>
              <a:defRPr sz="1400"/>
            </a:pPr>
            <a:endParaRPr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Engineering vs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rPr sz="3600" b="1" dirty="0"/>
              <a:t>ETL vs Data science workflows</a:t>
            </a:r>
            <a:endParaRPr lang="en-US" sz="3600" b="1" dirty="0"/>
          </a:p>
          <a:p>
            <a:pPr lvl="1">
              <a:defRPr sz="1400"/>
            </a:pPr>
            <a:r>
              <a:rPr lang="en-US" sz="3200" dirty="0"/>
              <a:t>ETL ensures the </a:t>
            </a:r>
            <a:r>
              <a:rPr lang="en-US" sz="3200" b="1" dirty="0"/>
              <a:t>right data</a:t>
            </a:r>
            <a:r>
              <a:rPr lang="en-US" sz="3200" dirty="0"/>
              <a:t> gets to the right place in the right format.</a:t>
            </a:r>
            <a:br>
              <a:rPr lang="en-US" sz="3200" dirty="0"/>
            </a:br>
            <a:r>
              <a:rPr lang="en-US" sz="3200" dirty="0"/>
              <a:t>Data science uses that data to </a:t>
            </a:r>
            <a:r>
              <a:rPr lang="en-US" sz="3200" b="1" dirty="0"/>
              <a:t>generate insights and predictions</a:t>
            </a:r>
            <a:r>
              <a:rPr lang="en-US" sz="3200" dirty="0"/>
              <a:t>.</a:t>
            </a:r>
            <a:endParaRPr sz="2400" dirty="0"/>
          </a:p>
          <a:p>
            <a:pPr>
              <a:defRPr sz="1400"/>
            </a:pPr>
            <a:r>
              <a:rPr lang="en-US" sz="3600" dirty="0"/>
              <a:t>SQL: </a:t>
            </a:r>
            <a:r>
              <a:rPr lang="en-US" sz="2400" dirty="0"/>
              <a:t>Query, join, filter data before loading</a:t>
            </a:r>
          </a:p>
          <a:p>
            <a:pPr>
              <a:defRPr sz="1400"/>
            </a:pPr>
            <a:r>
              <a:rPr lang="en-US" sz="3600" dirty="0"/>
              <a:t>Python:</a:t>
            </a:r>
            <a:r>
              <a:rPr lang="en-US" sz="2400" dirty="0"/>
              <a:t> uses advanced Machine learning, statistics, data viz, model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Database Connectors Overview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1E2AB2B-596A-5433-4887-07EDF253A9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663270"/>
              </p:ext>
            </p:extLst>
          </p:nvPr>
        </p:nvGraphicFramePr>
        <p:xfrm>
          <a:off x="542261" y="3749412"/>
          <a:ext cx="8229600" cy="301752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186255931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19248278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12045388"/>
                    </a:ext>
                  </a:extLst>
                </a:gridCol>
              </a:tblGrid>
              <a:tr h="258534">
                <a:tc>
                  <a:txBody>
                    <a:bodyPr/>
                    <a:lstStyle/>
                    <a:p>
                      <a:r>
                        <a:rPr lang="en-US" b="1" dirty="0"/>
                        <a:t>Connector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Example Libraries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045987"/>
                  </a:ext>
                </a:extLst>
              </a:tr>
              <a:tr h="452435">
                <a:tc>
                  <a:txBody>
                    <a:bodyPr/>
                    <a:lstStyle/>
                    <a:p>
                      <a:r>
                        <a:rPr lang="en-US" b="1"/>
                        <a:t>Built-in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Comes with Python or minimal setup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sqlite3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603775"/>
                  </a:ext>
                </a:extLst>
              </a:tr>
              <a:tr h="452435">
                <a:tc>
                  <a:txBody>
                    <a:bodyPr/>
                    <a:lstStyle/>
                    <a:p>
                      <a:r>
                        <a:rPr lang="en-US" b="1"/>
                        <a:t>Native Drivers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Database-specific connectors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psycopg2, pymysql, mysql-connector-python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136062"/>
                  </a:ext>
                </a:extLst>
              </a:tr>
              <a:tr h="258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75932"/>
                  </a:ext>
                </a:extLst>
              </a:tr>
              <a:tr h="258534">
                <a:tc>
                  <a:txBody>
                    <a:bodyPr/>
                    <a:lstStyle/>
                    <a:p>
                      <a:r>
                        <a:rPr lang="en-US" b="1" dirty="0"/>
                        <a:t>Big Data/Cloud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cloud-based and distributed systems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snowflake-connector-python, </a:t>
                      </a:r>
                      <a:r>
                        <a:rPr lang="en-US" dirty="0" err="1"/>
                        <a:t>bigquery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spark.sql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681014"/>
                  </a:ext>
                </a:extLst>
              </a:tr>
              <a:tr h="2585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0436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C4BF72C-AC11-FD0E-8E8F-C5A57B796DDD}"/>
              </a:ext>
            </a:extLst>
          </p:cNvPr>
          <p:cNvSpPr txBox="1"/>
          <p:nvPr/>
        </p:nvSpPr>
        <p:spPr>
          <a:xfrm>
            <a:off x="648586" y="1951672"/>
            <a:ext cx="7772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Database connectors are libraries or drivers that allow Python to communicate with SQL databases. They handle the connection, authentication, and data transmission between your Python code and the database engine.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SQLite: Overview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5B1B8DB-AC8D-AEA0-2217-0599A0F872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7711" y="1598667"/>
            <a:ext cx="854857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Embedded SQL database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Runs within the application (no server).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file storage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All tables, indexes, and data live in a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Zero configuration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No need to install a separate server or configure networking.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Pros of SQLite</a:t>
            </a:r>
            <a:endParaRPr lang="en-US" altLang="en-US" sz="2000" b="1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Minimal memory needed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Built into Python (no installation needed)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Just move the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file to copy the database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Supports transactions with rollback and commit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Fast to get started with test or toy datasets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Cons of SQLite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Writes are serialized—bad for multi-user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Not suitable for very large, high-throughput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 stored procedures, user permissions,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Vulnerable to corruption if not handled carefully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5" name="Picture 7" descr="Generated image">
            <a:extLst>
              <a:ext uri="{FF2B5EF4-FFF2-40B4-BE49-F238E27FC236}">
                <a16:creationId xmlns:a16="http://schemas.microsoft.com/office/drawing/2014/main" id="{E032E25F-0EE0-1C65-D90C-64D545AEE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09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MySQL Connector/Python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400"/>
            </a:pPr>
            <a:r>
              <a:rPr dirty="0"/>
              <a:t>Installation</a:t>
            </a:r>
          </a:p>
          <a:p>
            <a:pPr>
              <a:defRPr sz="1400"/>
            </a:pPr>
            <a:r>
              <a:rPr dirty="0"/>
              <a:t>Basic operations</a:t>
            </a:r>
          </a:p>
          <a:p>
            <a:pPr>
              <a:defRPr sz="1400"/>
            </a:pPr>
            <a:r>
              <a:rPr dirty="0"/>
              <a:t>Use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AF5B6-FCD4-9EB9-6E4C-37382AED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PostgreSQL (psycopg2)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3316"/>
            <a:ext cx="8229600" cy="5477726"/>
          </a:xfrm>
        </p:spPr>
        <p:txBody>
          <a:bodyPr>
            <a:normAutofit fontScale="47500" lnSpcReduction="20000"/>
          </a:bodyPr>
          <a:lstStyle/>
          <a:p>
            <a:endParaRPr dirty="0"/>
          </a:p>
          <a:p>
            <a:pPr>
              <a:buNone/>
            </a:pPr>
            <a:r>
              <a:rPr lang="en-US" b="1" dirty="0"/>
              <a:t>🧰 1. Installation</a:t>
            </a:r>
          </a:p>
          <a:p>
            <a:pPr>
              <a:buNone/>
            </a:pPr>
            <a:r>
              <a:rPr lang="en-US" b="1" dirty="0"/>
              <a:t>✅ Install PostgreSQL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Windows/macOS</a:t>
            </a:r>
            <a:r>
              <a:rPr lang="en-US" dirty="0"/>
              <a:t>: Download installer from </a:t>
            </a:r>
            <a:r>
              <a:rPr lang="en-US" dirty="0">
                <a:hlinkClick r:id="rId3"/>
              </a:rPr>
              <a:t>https://www.postgresql.org/download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Linux (Ubuntu)</a:t>
            </a:r>
            <a:r>
              <a:rPr lang="en-US" dirty="0"/>
              <a:t>:</a:t>
            </a:r>
          </a:p>
          <a:p>
            <a:pPr rtl="0">
              <a:buNone/>
            </a:pPr>
            <a:r>
              <a:rPr lang="en-US" dirty="0" err="1"/>
              <a:t>sudo</a:t>
            </a:r>
            <a:r>
              <a:rPr lang="en-US" dirty="0"/>
              <a:t> apt update </a:t>
            </a:r>
            <a:r>
              <a:rPr lang="en-US" dirty="0" err="1"/>
              <a:t>sudo</a:t>
            </a:r>
            <a:endParaRPr lang="en-US" dirty="0"/>
          </a:p>
          <a:p>
            <a:pPr rtl="0">
              <a:buNone/>
            </a:pPr>
            <a:r>
              <a:rPr lang="en-US" dirty="0"/>
              <a:t>apt install </a:t>
            </a:r>
            <a:r>
              <a:rPr lang="en-US" dirty="0" err="1"/>
              <a:t>postgresql</a:t>
            </a:r>
            <a:r>
              <a:rPr lang="en-US" dirty="0"/>
              <a:t> </a:t>
            </a:r>
            <a:r>
              <a:rPr lang="en-US" dirty="0" err="1"/>
              <a:t>postgresql-contrib</a:t>
            </a:r>
            <a:r>
              <a:rPr lang="en-US" dirty="0"/>
              <a:t> 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✅ Install Python Driver</a:t>
            </a:r>
          </a:p>
          <a:p>
            <a:pPr rtl="0">
              <a:buNone/>
            </a:pPr>
            <a:r>
              <a:rPr lang="en-US" dirty="0"/>
              <a:t>pip install psycopg2-binary </a:t>
            </a:r>
          </a:p>
          <a:p>
            <a:pPr>
              <a:buNone/>
            </a:pPr>
            <a:r>
              <a:rPr lang="en-US" b="1" dirty="0"/>
              <a:t>✅ Connect from Python</a:t>
            </a:r>
          </a:p>
          <a:p>
            <a:pPr rtl="0">
              <a:buNone/>
            </a:pPr>
            <a:r>
              <a:rPr lang="en-US" dirty="0"/>
              <a:t>import psycopg2 </a:t>
            </a:r>
          </a:p>
          <a:p>
            <a:pPr rtl="0">
              <a:buNone/>
            </a:pPr>
            <a:r>
              <a:rPr lang="en-US" dirty="0"/>
              <a:t>conn = psycopg2.connect(host="</a:t>
            </a:r>
            <a:r>
              <a:rPr lang="en-US" dirty="0" err="1"/>
              <a:t>localhost",database</a:t>
            </a:r>
            <a:r>
              <a:rPr lang="en-US" dirty="0"/>
              <a:t>="</a:t>
            </a:r>
            <a:r>
              <a:rPr lang="en-US" dirty="0" err="1"/>
              <a:t>mydb</a:t>
            </a:r>
            <a:r>
              <a:rPr lang="en-US" dirty="0"/>
              <a:t>",user="</a:t>
            </a:r>
            <a:r>
              <a:rPr lang="en-US" dirty="0" err="1"/>
              <a:t>myuser</a:t>
            </a:r>
            <a:r>
              <a:rPr lang="en-US" dirty="0"/>
              <a:t>",password="</a:t>
            </a:r>
            <a:r>
              <a:rPr lang="en-US" dirty="0" err="1"/>
              <a:t>mypassword</a:t>
            </a:r>
            <a:r>
              <a:rPr lang="en-US" dirty="0"/>
              <a:t>") </a:t>
            </a:r>
          </a:p>
          <a:p>
            <a:pPr>
              <a:buNone/>
            </a:pPr>
            <a:r>
              <a:rPr lang="en-US" dirty="0"/>
              <a:t>cur = </a:t>
            </a:r>
            <a:r>
              <a:rPr lang="en-US" dirty="0" err="1"/>
              <a:t>conn.cursor</a:t>
            </a:r>
            <a:r>
              <a:rPr lang="en-US" dirty="0"/>
              <a:t>()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⚙️ 2. Basic Operations</a:t>
            </a:r>
          </a:p>
          <a:p>
            <a:pPr>
              <a:buNone/>
            </a:pPr>
            <a:r>
              <a:rPr lang="en-US" dirty="0"/>
              <a:t>Operation		SQL Command						Python Code </a:t>
            </a:r>
          </a:p>
          <a:p>
            <a:pPr>
              <a:buNone/>
            </a:pPr>
            <a:r>
              <a:rPr lang="en-US" dirty="0"/>
              <a:t>Create Table	CREATE TABLE users (id SERIAL, name TEXT)	</a:t>
            </a:r>
            <a:r>
              <a:rPr lang="en-US" dirty="0" err="1"/>
              <a:t>cursor.execute</a:t>
            </a:r>
            <a:r>
              <a:rPr lang="en-US" dirty="0"/>
              <a:t>(...)</a:t>
            </a:r>
          </a:p>
          <a:p>
            <a:pPr>
              <a:buNone/>
            </a:pPr>
            <a:r>
              <a:rPr lang="en-US" dirty="0"/>
              <a:t>Insert Row		INSERT INTO users (name) VALUES ('Alice’)	</a:t>
            </a:r>
            <a:r>
              <a:rPr lang="en-US" dirty="0" err="1"/>
              <a:t>cursor.execute</a:t>
            </a:r>
            <a:r>
              <a:rPr lang="en-US" dirty="0"/>
              <a:t>(...) + </a:t>
            </a:r>
            <a:r>
              <a:rPr lang="en-US" dirty="0" err="1"/>
              <a:t>conn.commit</a:t>
            </a:r>
            <a:r>
              <a:rPr lang="en-US" dirty="0"/>
              <a:t>()</a:t>
            </a:r>
          </a:p>
          <a:p>
            <a:pPr>
              <a:buNone/>
            </a:pPr>
            <a:r>
              <a:rPr lang="en-US" dirty="0"/>
              <a:t>Select Rows	SELECT * FROM users					</a:t>
            </a:r>
            <a:r>
              <a:rPr lang="en-US" dirty="0" err="1"/>
              <a:t>cursor.fetchall</a:t>
            </a:r>
            <a:r>
              <a:rPr lang="en-US" dirty="0"/>
              <a:t>()</a:t>
            </a:r>
          </a:p>
          <a:p>
            <a:pPr>
              <a:buNone/>
            </a:pPr>
            <a:r>
              <a:rPr lang="en-US" dirty="0"/>
              <a:t>Update Row	UPDATE users SET name='Ali' WHERE id=		.execute()</a:t>
            </a:r>
          </a:p>
          <a:p>
            <a:pPr>
              <a:buNone/>
            </a:pPr>
            <a:r>
              <a:rPr lang="en-US" dirty="0"/>
              <a:t>Delete Row		DELETE FROM users WHERE id=1			Same as above + </a:t>
            </a:r>
            <a:r>
              <a:rPr lang="en-US" dirty="0" err="1"/>
              <a:t>conn.commit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2854</Words>
  <Application>Microsoft Office PowerPoint</Application>
  <PresentationFormat>On-screen Show (4:3)</PresentationFormat>
  <Paragraphs>382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Arial</vt:lpstr>
      <vt:lpstr>Arial Unicode MS</vt:lpstr>
      <vt:lpstr>Calibri</vt:lpstr>
      <vt:lpstr>Google Sans Text</vt:lpstr>
      <vt:lpstr>Office Theme</vt:lpstr>
      <vt:lpstr>Week 10: Using Python and SQL Together</vt:lpstr>
      <vt:lpstr>PowerPoint Presentation</vt:lpstr>
      <vt:lpstr>Introduction to Python and SQL Integration</vt:lpstr>
      <vt:lpstr>Use Cases in Business Analytics</vt:lpstr>
      <vt:lpstr>Data Engineering vs Data Analysis</vt:lpstr>
      <vt:lpstr>Database Connectors Overview</vt:lpstr>
      <vt:lpstr>SQLite: Overview</vt:lpstr>
      <vt:lpstr>MySQL Connector/Python</vt:lpstr>
      <vt:lpstr>PostgreSQL (psycopg2)</vt:lpstr>
      <vt:lpstr>ODBC Drivers</vt:lpstr>
      <vt:lpstr>Python odbc</vt:lpstr>
      <vt:lpstr>Introduction to SQLAlchemy</vt:lpstr>
      <vt:lpstr>SQLAlchemy Core</vt:lpstr>
      <vt:lpstr>SQLAlchemy ORM</vt:lpstr>
      <vt:lpstr>SQLAlchemy Queries</vt:lpstr>
      <vt:lpstr>PowerPoint Presentation</vt:lpstr>
      <vt:lpstr>SQLAlchemy: Metadata &amp; Reflection</vt:lpstr>
      <vt:lpstr>Connection strings</vt:lpstr>
      <vt:lpstr>PowerPoint Presentation</vt:lpstr>
      <vt:lpstr>PowerPoint Presentation</vt:lpstr>
      <vt:lpstr>Creating Records (Insert)</vt:lpstr>
      <vt:lpstr>PowerPoint Presentation</vt:lpstr>
      <vt:lpstr>PowerPoint Presentation</vt:lpstr>
      <vt:lpstr>PowerPoint Presentation</vt:lpstr>
      <vt:lpstr>Loading SQL Queries into DataFrames</vt:lpstr>
      <vt:lpstr>Working with Large Data</vt:lpstr>
      <vt:lpstr>Exporting DataFrames to SQL</vt:lpstr>
      <vt:lpstr>Case Study: Retail Sales Analysis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10: Using Python and SQL Together</dc:title>
  <dc:subject/>
  <dc:creator>Buzz Tech</dc:creator>
  <cp:keywords/>
  <dc:description>generated using python-pptx</dc:description>
  <cp:lastModifiedBy>Noor Official</cp:lastModifiedBy>
  <cp:revision>8</cp:revision>
  <dcterms:created xsi:type="dcterms:W3CDTF">2013-01-27T09:14:16Z</dcterms:created>
  <dcterms:modified xsi:type="dcterms:W3CDTF">2025-06-26T16:32:01Z</dcterms:modified>
  <cp:category/>
</cp:coreProperties>
</file>